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15554530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15554530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t/>
            </a:r>
            <a:endParaRPr sz="1300">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15554530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15554530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t/>
            </a:r>
            <a:endParaRPr sz="1300">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15554530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15554530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t/>
            </a:r>
            <a:endParaRPr sz="1300">
              <a:latin typeface="Lato"/>
              <a:ea typeface="Lato"/>
              <a:cs typeface="Lato"/>
              <a:sym typeface="La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1a425b4b2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1a425b4b2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latin typeface="Lato"/>
                <a:ea typeface="Lato"/>
                <a:cs typeface="Lato"/>
                <a:sym typeface="Lato"/>
              </a:rPr>
              <a:t>In the point of collisions, the energies get as high as 13TeV</a:t>
            </a:r>
            <a:endParaRPr sz="1400">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en-GB" sz="1400">
                <a:latin typeface="Lato"/>
                <a:ea typeface="Lato"/>
                <a:cs typeface="Lato"/>
                <a:sym typeface="Lato"/>
              </a:rPr>
              <a:t>With the rate of 40 million collisions every second.</a:t>
            </a:r>
            <a:endParaRPr sz="1300">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1a425b4b2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1a425b4b2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00">
                <a:latin typeface="Lato"/>
                <a:ea typeface="Lato"/>
                <a:cs typeface="Lato"/>
                <a:sym typeface="Lato"/>
              </a:rPr>
              <a:t>In 2012 the particle was discovered and the Nobel prize in Physics was awarded to Peter Higgs and François Englert for the theoretical predictions of the particle’s properties. </a:t>
            </a:r>
            <a:endParaRPr sz="1300">
              <a:latin typeface="Lato"/>
              <a:ea typeface="Lato"/>
              <a:cs typeface="Lato"/>
              <a:sym typeface="Lato"/>
            </a:endParaRPr>
          </a:p>
          <a:p>
            <a:pPr indent="0" lvl="0" marL="0" rtl="0" algn="l">
              <a:lnSpc>
                <a:spcPct val="115000"/>
              </a:lnSpc>
              <a:spcBef>
                <a:spcPts val="1200"/>
              </a:spcBef>
              <a:spcAft>
                <a:spcPts val="1200"/>
              </a:spcAft>
              <a:buNone/>
            </a:pPr>
            <a:r>
              <a:rPr lang="en-GB" sz="1300">
                <a:latin typeface="Lato"/>
                <a:ea typeface="Lato"/>
                <a:cs typeface="Lato"/>
                <a:sym typeface="Lato"/>
              </a:rPr>
              <a:t>Since then the project kept upgrading and improving to be able to investigate the different interactions of particle and in particular the interactions and the physical properties of the Higg’s Boson.</a:t>
            </a:r>
            <a:endParaRPr sz="1300">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1a425b4b2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1a425b4b2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GB" sz="1400">
                <a:latin typeface="Lato"/>
                <a:ea typeface="Lato"/>
                <a:cs typeface="Lato"/>
                <a:sym typeface="Lato"/>
              </a:rPr>
              <a:t>Tau particle is very heavy and thus </a:t>
            </a:r>
            <a:endParaRPr sz="1300">
              <a:latin typeface="Lato"/>
              <a:ea typeface="Lato"/>
              <a:cs typeface="Lato"/>
              <a:sym typeface="Lato"/>
            </a:endParaRPr>
          </a:p>
          <a:p>
            <a:pPr indent="0" lvl="0" marL="0" rtl="0" algn="just">
              <a:lnSpc>
                <a:spcPct val="115000"/>
              </a:lnSpc>
              <a:spcBef>
                <a:spcPts val="1200"/>
              </a:spcBef>
              <a:spcAft>
                <a:spcPts val="1200"/>
              </a:spcAft>
              <a:buNone/>
            </a:pPr>
            <a:r>
              <a:rPr lang="en-GB" sz="1400">
                <a:latin typeface="Lato"/>
                <a:ea typeface="Lato"/>
                <a:cs typeface="Lato"/>
                <a:sym typeface="Lato"/>
              </a:rPr>
              <a:t>decays fast to quarks and gluons. Its decay process leaves traces inside the detectors, which are similar to the background jets traces of particles resulting from other decays and residues from collisions. </a:t>
            </a:r>
            <a:endParaRPr sz="1300">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1a425b4b2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1a425b4b2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t/>
            </a:r>
            <a:endParaRPr sz="1300">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1a425b4b2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1a425b4b2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t/>
            </a:r>
            <a:endParaRPr sz="1300">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1a425b4b2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1a425b4b2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None/>
            </a:pPr>
            <a:r>
              <a:t/>
            </a:r>
            <a:endParaRPr sz="1300">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c1ee70181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c1ee70181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15554530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15554530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30" name="Shape 130"/>
        <p:cNvGrpSpPr/>
        <p:nvPr/>
      </p:nvGrpSpPr>
      <p:grpSpPr>
        <a:xfrm>
          <a:off x="0" y="0"/>
          <a:ext cx="0" cy="0"/>
          <a:chOff x="0" y="0"/>
          <a:chExt cx="0" cy="0"/>
        </a:xfrm>
      </p:grpSpPr>
      <p:grpSp>
        <p:nvGrpSpPr>
          <p:cNvPr id="131" name="Google Shape;131;p13"/>
          <p:cNvGrpSpPr/>
          <p:nvPr/>
        </p:nvGrpSpPr>
        <p:grpSpPr>
          <a:xfrm>
            <a:off x="4406400" y="0"/>
            <a:ext cx="4737600" cy="5143065"/>
            <a:chOff x="4406400" y="0"/>
            <a:chExt cx="4737600" cy="5143065"/>
          </a:xfrm>
        </p:grpSpPr>
        <p:sp>
          <p:nvSpPr>
            <p:cNvPr id="132" name="Google Shape;13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52" name="Shape 152"/>
        <p:cNvGrpSpPr/>
        <p:nvPr/>
      </p:nvGrpSpPr>
      <p:grpSpPr>
        <a:xfrm>
          <a:off x="0" y="0"/>
          <a:ext cx="0" cy="0"/>
          <a:chOff x="0" y="0"/>
          <a:chExt cx="0" cy="0"/>
        </a:xfrm>
      </p:grpSpPr>
      <p:pic>
        <p:nvPicPr>
          <p:cNvPr descr="offset_comp_343059.jpg" id="153" name="Google Shape;15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54" name="Google Shape;15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5" name="Google Shape;155;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56" name="Google Shape;15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7" name="Google Shape;157;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 name="Google Shape;161;p14"/>
          <p:cNvGrpSpPr/>
          <p:nvPr/>
        </p:nvGrpSpPr>
        <p:grpSpPr>
          <a:xfrm>
            <a:off x="0" y="381001"/>
            <a:ext cx="1037850" cy="1016287"/>
            <a:chOff x="0" y="381001"/>
            <a:chExt cx="1037850" cy="1016287"/>
          </a:xfrm>
        </p:grpSpPr>
        <p:sp>
          <p:nvSpPr>
            <p:cNvPr id="162" name="Google Shape;16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64" name="Shape 164"/>
        <p:cNvGrpSpPr/>
        <p:nvPr/>
      </p:nvGrpSpPr>
      <p:grpSpPr>
        <a:xfrm>
          <a:off x="0" y="0"/>
          <a:ext cx="0" cy="0"/>
          <a:chOff x="0" y="0"/>
          <a:chExt cx="0" cy="0"/>
        </a:xfrm>
      </p:grpSpPr>
      <p:sp>
        <p:nvSpPr>
          <p:cNvPr id="165" name="Google Shape;165;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66" name="Google Shape;16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168" name="Google Shape;168;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 name="Google Shape;172;p15"/>
          <p:cNvGrpSpPr/>
          <p:nvPr/>
        </p:nvGrpSpPr>
        <p:grpSpPr>
          <a:xfrm>
            <a:off x="0" y="381001"/>
            <a:ext cx="1037850" cy="1016287"/>
            <a:chOff x="0" y="381001"/>
            <a:chExt cx="1037850" cy="1016287"/>
          </a:xfrm>
        </p:grpSpPr>
        <p:sp>
          <p:nvSpPr>
            <p:cNvPr id="173" name="Google Shape;17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76" name="Google Shape;1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77" name="Shape 177"/>
        <p:cNvGrpSpPr/>
        <p:nvPr/>
      </p:nvGrpSpPr>
      <p:grpSpPr>
        <a:xfrm>
          <a:off x="0" y="0"/>
          <a:ext cx="0" cy="0"/>
          <a:chOff x="0" y="0"/>
          <a:chExt cx="0" cy="0"/>
        </a:xfrm>
      </p:grpSpPr>
      <p:sp>
        <p:nvSpPr>
          <p:cNvPr id="178" name="Google Shape;178;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79" name="Google Shape;17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16"/>
          <p:cNvGrpSpPr/>
          <p:nvPr/>
        </p:nvGrpSpPr>
        <p:grpSpPr>
          <a:xfrm>
            <a:off x="0" y="381001"/>
            <a:ext cx="1037850" cy="1016287"/>
            <a:chOff x="0" y="381001"/>
            <a:chExt cx="1037850" cy="1016287"/>
          </a:xfrm>
        </p:grpSpPr>
        <p:sp>
          <p:nvSpPr>
            <p:cNvPr id="185" name="Google Shape;18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88" name="Google Shape;1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9" name="Google Shape;189;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17"/>
          <p:cNvPicPr preferRelativeResize="0"/>
          <p:nvPr/>
        </p:nvPicPr>
        <p:blipFill>
          <a:blip r:embed="rId3">
            <a:alphaModFix/>
          </a:blip>
          <a:stretch>
            <a:fillRect/>
          </a:stretch>
        </p:blipFill>
        <p:spPr>
          <a:xfrm>
            <a:off x="0" y="0"/>
            <a:ext cx="9143999" cy="5143500"/>
          </a:xfrm>
          <a:prstGeom prst="rect">
            <a:avLst/>
          </a:prstGeom>
          <a:noFill/>
          <a:ln>
            <a:noFill/>
          </a:ln>
        </p:spPr>
      </p:pic>
      <p:sp>
        <p:nvSpPr>
          <p:cNvPr id="195" name="Google Shape;195;p17"/>
          <p:cNvSpPr txBox="1"/>
          <p:nvPr>
            <p:ph idx="1" type="subTitle"/>
          </p:nvPr>
        </p:nvSpPr>
        <p:spPr>
          <a:xfrm>
            <a:off x="6135525" y="4074600"/>
            <a:ext cx="2078400" cy="778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900"/>
              <a:t>Tim Mironov</a:t>
            </a:r>
            <a:endParaRPr sz="1900"/>
          </a:p>
          <a:p>
            <a:pPr indent="0" lvl="0" marL="0" rtl="0" algn="l">
              <a:lnSpc>
                <a:spcPct val="100000"/>
              </a:lnSpc>
              <a:spcBef>
                <a:spcPts val="0"/>
              </a:spcBef>
              <a:spcAft>
                <a:spcPts val="0"/>
              </a:spcAft>
              <a:buNone/>
            </a:pPr>
            <a:r>
              <a:rPr lang="en-GB" sz="1900"/>
              <a:t>Ophir Shurany</a:t>
            </a:r>
            <a:endParaRPr sz="1900"/>
          </a:p>
        </p:txBody>
      </p:sp>
      <p:sp>
        <p:nvSpPr>
          <p:cNvPr id="196" name="Google Shape;196;p17"/>
          <p:cNvSpPr txBox="1"/>
          <p:nvPr>
            <p:ph type="ctrTitle"/>
          </p:nvPr>
        </p:nvSpPr>
        <p:spPr>
          <a:xfrm>
            <a:off x="0" y="0"/>
            <a:ext cx="4625400" cy="918000"/>
          </a:xfrm>
          <a:prstGeom prst="rect">
            <a:avLst/>
          </a:prstGeom>
          <a:solidFill>
            <a:srgbClr val="000000"/>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3000"/>
              <a:t>Discovering New Physics</a:t>
            </a:r>
            <a:endParaRPr sz="3000"/>
          </a:p>
          <a:p>
            <a:pPr indent="0" lvl="0" marL="0" rtl="0" algn="ctr">
              <a:spcBef>
                <a:spcPts val="0"/>
              </a:spcBef>
              <a:spcAft>
                <a:spcPts val="0"/>
              </a:spcAft>
              <a:buNone/>
            </a:pPr>
            <a:r>
              <a:rPr lang="en-GB" sz="2800"/>
              <a:t>ATLAS Trigger Project</a:t>
            </a:r>
            <a:endParaRPr sz="2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Results</a:t>
            </a:r>
            <a:endParaRPr/>
          </a:p>
        </p:txBody>
      </p:sp>
      <p:sp>
        <p:nvSpPr>
          <p:cNvPr id="263" name="Google Shape;263;p26"/>
          <p:cNvSpPr txBox="1"/>
          <p:nvPr>
            <p:ph idx="1" type="body"/>
          </p:nvPr>
        </p:nvSpPr>
        <p:spPr>
          <a:xfrm>
            <a:off x="1208625" y="1307850"/>
            <a:ext cx="7038900" cy="914100"/>
          </a:xfrm>
          <a:prstGeom prst="rect">
            <a:avLst/>
          </a:prstGeom>
        </p:spPr>
        <p:txBody>
          <a:bodyPr anchorCtr="0" anchor="t" bIns="91425" lIns="91425" spcFirstLastPara="1" rIns="91425" wrap="square" tIns="91425">
            <a:normAutofit fontScale="92500" lnSpcReduction="20000"/>
          </a:bodyPr>
          <a:lstStyle/>
          <a:p>
            <a:pPr indent="0" lvl="0" marL="0" rtl="0" algn="just">
              <a:spcBef>
                <a:spcPts val="1200"/>
              </a:spcBef>
              <a:spcAft>
                <a:spcPts val="0"/>
              </a:spcAft>
              <a:buNone/>
            </a:pPr>
            <a:r>
              <a:rPr lang="en-GB" sz="1400"/>
              <a:t>Training results for the loss (categorical cross-entropy) for all three architectures.</a:t>
            </a:r>
            <a:endParaRPr sz="1400"/>
          </a:p>
          <a:p>
            <a:pPr indent="0" lvl="0" marL="0" rtl="0" algn="just">
              <a:spcBef>
                <a:spcPts val="1200"/>
              </a:spcBef>
              <a:spcAft>
                <a:spcPts val="1200"/>
              </a:spcAft>
              <a:buNone/>
            </a:pPr>
            <a:r>
              <a:rPr lang="en-GB" sz="1400"/>
              <a:t>Due to the nature of the problem we want to show the results for the AUC (area under the curve) as well:</a:t>
            </a:r>
            <a:endParaRPr sz="1400"/>
          </a:p>
        </p:txBody>
      </p:sp>
      <p:pic>
        <p:nvPicPr>
          <p:cNvPr id="264" name="Google Shape;264;p26"/>
          <p:cNvPicPr preferRelativeResize="0"/>
          <p:nvPr/>
        </p:nvPicPr>
        <p:blipFill>
          <a:blip r:embed="rId3">
            <a:alphaModFix/>
          </a:blip>
          <a:stretch>
            <a:fillRect/>
          </a:stretch>
        </p:blipFill>
        <p:spPr>
          <a:xfrm>
            <a:off x="1297500" y="2268700"/>
            <a:ext cx="3517051" cy="2498225"/>
          </a:xfrm>
          <a:prstGeom prst="rect">
            <a:avLst/>
          </a:prstGeom>
          <a:noFill/>
          <a:ln>
            <a:noFill/>
          </a:ln>
        </p:spPr>
      </p:pic>
      <p:pic>
        <p:nvPicPr>
          <p:cNvPr id="265" name="Google Shape;265;p26"/>
          <p:cNvPicPr preferRelativeResize="0"/>
          <p:nvPr/>
        </p:nvPicPr>
        <p:blipFill rotWithShape="1">
          <a:blip r:embed="rId4">
            <a:alphaModFix/>
          </a:blip>
          <a:srcRect b="0" l="3398" r="3230" t="0"/>
          <a:stretch/>
        </p:blipFill>
        <p:spPr>
          <a:xfrm>
            <a:off x="4895453" y="2268698"/>
            <a:ext cx="3440946" cy="2498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Results</a:t>
            </a:r>
            <a:endParaRPr/>
          </a:p>
        </p:txBody>
      </p:sp>
      <p:sp>
        <p:nvSpPr>
          <p:cNvPr id="271" name="Google Shape;271;p27"/>
          <p:cNvSpPr txBox="1"/>
          <p:nvPr>
            <p:ph idx="1" type="body"/>
          </p:nvPr>
        </p:nvSpPr>
        <p:spPr>
          <a:xfrm>
            <a:off x="923875" y="1307850"/>
            <a:ext cx="3352200" cy="28845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GB" sz="1400"/>
              <a:t>Since the efficiency of the trigger system is compared to other algorithms already used in the ATLAS, ROC plot is a good way to look at the behaviour of the classifier for different False Positive rates. </a:t>
            </a:r>
            <a:endParaRPr sz="1400"/>
          </a:p>
          <a:p>
            <a:pPr indent="0" lvl="0" marL="0" rtl="0" algn="just">
              <a:spcBef>
                <a:spcPts val="1200"/>
              </a:spcBef>
              <a:spcAft>
                <a:spcPts val="1200"/>
              </a:spcAft>
              <a:buNone/>
            </a:pPr>
            <a:r>
              <a:rPr lang="en-GB" sz="1400"/>
              <a:t>We want to maximize the number of “Signal” samples saved in the experiment and to minimize the “background” irrelevant samples.</a:t>
            </a:r>
            <a:endParaRPr sz="1400"/>
          </a:p>
        </p:txBody>
      </p:sp>
      <p:pic>
        <p:nvPicPr>
          <p:cNvPr id="272" name="Google Shape;272;p27"/>
          <p:cNvPicPr preferRelativeResize="0"/>
          <p:nvPr/>
        </p:nvPicPr>
        <p:blipFill>
          <a:blip r:embed="rId3">
            <a:alphaModFix/>
          </a:blip>
          <a:stretch>
            <a:fillRect/>
          </a:stretch>
        </p:blipFill>
        <p:spPr>
          <a:xfrm>
            <a:off x="4428475" y="1460250"/>
            <a:ext cx="4563125" cy="2824792"/>
          </a:xfrm>
          <a:prstGeom prst="rect">
            <a:avLst/>
          </a:prstGeom>
          <a:noFill/>
          <a:ln>
            <a:noFill/>
          </a:ln>
        </p:spPr>
      </p:pic>
      <p:pic>
        <p:nvPicPr>
          <p:cNvPr id="273" name="Google Shape;273;p27"/>
          <p:cNvPicPr preferRelativeResize="0"/>
          <p:nvPr/>
        </p:nvPicPr>
        <p:blipFill>
          <a:blip r:embed="rId4">
            <a:alphaModFix/>
          </a:blip>
          <a:stretch>
            <a:fillRect/>
          </a:stretch>
        </p:blipFill>
        <p:spPr>
          <a:xfrm>
            <a:off x="1387926" y="4065126"/>
            <a:ext cx="2576225" cy="848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Conclusions</a:t>
            </a:r>
            <a:endParaRPr/>
          </a:p>
        </p:txBody>
      </p:sp>
      <p:sp>
        <p:nvSpPr>
          <p:cNvPr id="279" name="Google Shape;279;p28"/>
          <p:cNvSpPr txBox="1"/>
          <p:nvPr>
            <p:ph idx="1" type="body"/>
          </p:nvPr>
        </p:nvSpPr>
        <p:spPr>
          <a:xfrm>
            <a:off x="1208625" y="1307850"/>
            <a:ext cx="7038900" cy="2246700"/>
          </a:xfrm>
          <a:prstGeom prst="rect">
            <a:avLst/>
          </a:prstGeom>
        </p:spPr>
        <p:txBody>
          <a:bodyPr anchorCtr="0" anchor="t" bIns="91425" lIns="91425" spcFirstLastPara="1" rIns="91425" wrap="square" tIns="91425">
            <a:normAutofit lnSpcReduction="20000"/>
          </a:bodyPr>
          <a:lstStyle/>
          <a:p>
            <a:pPr indent="0" lvl="0" marL="0" rtl="0" algn="just">
              <a:spcBef>
                <a:spcPts val="1200"/>
              </a:spcBef>
              <a:spcAft>
                <a:spcPts val="0"/>
              </a:spcAft>
              <a:buNone/>
            </a:pPr>
            <a:r>
              <a:rPr lang="en-GB" sz="1400"/>
              <a:t>We were able to apply ML and DL techniques learned in the course on real physics problem and data; helping a </a:t>
            </a:r>
            <a:r>
              <a:rPr lang="en-GB" sz="1400"/>
              <a:t>TAU </a:t>
            </a:r>
            <a:r>
              <a:rPr lang="en-GB" sz="1400"/>
              <a:t>research team in their project.</a:t>
            </a:r>
            <a:endParaRPr sz="1400"/>
          </a:p>
          <a:p>
            <a:pPr indent="0" lvl="0" marL="0" rtl="0" algn="just">
              <a:spcBef>
                <a:spcPts val="1200"/>
              </a:spcBef>
              <a:spcAft>
                <a:spcPts val="0"/>
              </a:spcAft>
              <a:buNone/>
            </a:pPr>
            <a:r>
              <a:rPr lang="en-GB" sz="1400"/>
              <a:t>We have implemented new architectures using TF (all previous attempts were made using PyTorch) and had a proof-of-concept </a:t>
            </a:r>
            <a:r>
              <a:rPr lang="en-GB" sz="1400"/>
              <a:t>on</a:t>
            </a:r>
            <a:r>
              <a:rPr lang="en-GB" sz="1400"/>
              <a:t> deployment of TF models to the Trigger System FPGA.</a:t>
            </a:r>
            <a:endParaRPr sz="1400"/>
          </a:p>
          <a:p>
            <a:pPr indent="0" lvl="0" marL="0" rtl="0" algn="just">
              <a:spcBef>
                <a:spcPts val="1200"/>
              </a:spcBef>
              <a:spcAft>
                <a:spcPts val="1200"/>
              </a:spcAft>
              <a:buNone/>
            </a:pPr>
            <a:r>
              <a:rPr lang="en-GB" sz="1400"/>
              <a:t>Proved that “image like” approach to the ATLAS data can yield better results with CNN techniques applied and will be even more relevant with the higher resolution of the next generation of sensors.</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8"/>
          <p:cNvSpPr txBox="1"/>
          <p:nvPr>
            <p:ph type="title"/>
          </p:nvPr>
        </p:nvSpPr>
        <p:spPr>
          <a:xfrm>
            <a:off x="1297500" y="393750"/>
            <a:ext cx="7038900" cy="61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Introduction</a:t>
            </a:r>
            <a:endParaRPr/>
          </a:p>
        </p:txBody>
      </p:sp>
      <p:sp>
        <p:nvSpPr>
          <p:cNvPr id="202" name="Google Shape;202;p18"/>
          <p:cNvSpPr txBox="1"/>
          <p:nvPr>
            <p:ph idx="1" type="body"/>
          </p:nvPr>
        </p:nvSpPr>
        <p:spPr>
          <a:xfrm>
            <a:off x="1297500" y="1307850"/>
            <a:ext cx="7038900" cy="914100"/>
          </a:xfrm>
          <a:prstGeom prst="rect">
            <a:avLst/>
          </a:prstGeom>
        </p:spPr>
        <p:txBody>
          <a:bodyPr anchorCtr="0" anchor="t" bIns="91425" lIns="91425" spcFirstLastPara="1" rIns="91425" wrap="square" tIns="91425">
            <a:normAutofit/>
          </a:bodyPr>
          <a:lstStyle/>
          <a:p>
            <a:pPr indent="0" lvl="0" marL="0" rtl="0" algn="just">
              <a:spcBef>
                <a:spcPts val="1200"/>
              </a:spcBef>
              <a:spcAft>
                <a:spcPts val="1200"/>
              </a:spcAft>
              <a:buNone/>
            </a:pPr>
            <a:r>
              <a:rPr lang="en-GB" sz="1400"/>
              <a:t>LHC is a Large Hadron Collider at CERN, the most powerful particle accelerator on the planet. It is used to collide protons with extremely high velocities and inspect the results and physical properties of the by-products of the collision.</a:t>
            </a:r>
            <a:endParaRPr/>
          </a:p>
        </p:txBody>
      </p:sp>
      <p:pic>
        <p:nvPicPr>
          <p:cNvPr id="203" name="Google Shape;203;p18"/>
          <p:cNvPicPr preferRelativeResize="0"/>
          <p:nvPr/>
        </p:nvPicPr>
        <p:blipFill>
          <a:blip r:embed="rId3">
            <a:alphaModFix/>
          </a:blip>
          <a:stretch>
            <a:fillRect/>
          </a:stretch>
        </p:blipFill>
        <p:spPr>
          <a:xfrm>
            <a:off x="2542337" y="2304950"/>
            <a:ext cx="4059324" cy="27062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Introduction</a:t>
            </a:r>
            <a:endParaRPr/>
          </a:p>
        </p:txBody>
      </p:sp>
      <p:sp>
        <p:nvSpPr>
          <p:cNvPr id="209" name="Google Shape;209;p19"/>
          <p:cNvSpPr txBox="1"/>
          <p:nvPr>
            <p:ph idx="1" type="body"/>
          </p:nvPr>
        </p:nvSpPr>
        <p:spPr>
          <a:xfrm>
            <a:off x="1297500" y="1307850"/>
            <a:ext cx="7038900" cy="914100"/>
          </a:xfrm>
          <a:prstGeom prst="rect">
            <a:avLst/>
          </a:prstGeom>
        </p:spPr>
        <p:txBody>
          <a:bodyPr anchorCtr="0" anchor="t" bIns="91425" lIns="91425" spcFirstLastPara="1" rIns="91425" wrap="square" tIns="91425">
            <a:normAutofit/>
          </a:bodyPr>
          <a:lstStyle/>
          <a:p>
            <a:pPr indent="0" lvl="0" marL="0" rtl="0" algn="just">
              <a:spcBef>
                <a:spcPts val="1200"/>
              </a:spcBef>
              <a:spcAft>
                <a:spcPts val="1200"/>
              </a:spcAft>
              <a:buNone/>
            </a:pPr>
            <a:r>
              <a:rPr lang="en-GB" sz="1400"/>
              <a:t>Higg’s is a special properties particle with zero spin and large mass. This boson particle was a missing part in the “Standard Model” of physics and is responsible for the Higgs field and the mass creation of other particles. </a:t>
            </a:r>
            <a:endParaRPr/>
          </a:p>
        </p:txBody>
      </p:sp>
      <p:pic>
        <p:nvPicPr>
          <p:cNvPr id="210" name="Google Shape;210;p19"/>
          <p:cNvPicPr preferRelativeResize="0"/>
          <p:nvPr/>
        </p:nvPicPr>
        <p:blipFill>
          <a:blip r:embed="rId3">
            <a:alphaModFix/>
          </a:blip>
          <a:stretch>
            <a:fillRect/>
          </a:stretch>
        </p:blipFill>
        <p:spPr>
          <a:xfrm>
            <a:off x="1297500" y="2451825"/>
            <a:ext cx="2185226" cy="2185226"/>
          </a:xfrm>
          <a:prstGeom prst="rect">
            <a:avLst/>
          </a:prstGeom>
          <a:noFill/>
          <a:ln>
            <a:noFill/>
          </a:ln>
        </p:spPr>
      </p:pic>
      <p:sp>
        <p:nvSpPr>
          <p:cNvPr id="211" name="Google Shape;211;p19"/>
          <p:cNvSpPr txBox="1"/>
          <p:nvPr>
            <p:ph idx="1" type="body"/>
          </p:nvPr>
        </p:nvSpPr>
        <p:spPr>
          <a:xfrm>
            <a:off x="3664525" y="2451825"/>
            <a:ext cx="4525500" cy="1345800"/>
          </a:xfrm>
          <a:prstGeom prst="rect">
            <a:avLst/>
          </a:prstGeom>
        </p:spPr>
        <p:txBody>
          <a:bodyPr anchorCtr="0" anchor="t" bIns="91425" lIns="91425" spcFirstLastPara="1" rIns="91425" wrap="square" tIns="91425">
            <a:normAutofit/>
          </a:bodyPr>
          <a:lstStyle/>
          <a:p>
            <a:pPr indent="0" lvl="0" marL="0" rtl="0" algn="just">
              <a:spcBef>
                <a:spcPts val="1200"/>
              </a:spcBef>
              <a:spcAft>
                <a:spcPts val="1200"/>
              </a:spcAft>
              <a:buNone/>
            </a:pPr>
            <a:r>
              <a:rPr lang="en-GB" sz="1400"/>
              <a:t>One of the main LHC’s purposes was the detection of Higg’s Particle and measuring its different interactions and the “new physics” it creates.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Introduction</a:t>
            </a:r>
            <a:endParaRPr/>
          </a:p>
        </p:txBody>
      </p:sp>
      <p:sp>
        <p:nvSpPr>
          <p:cNvPr id="217" name="Google Shape;217;p20"/>
          <p:cNvSpPr txBox="1"/>
          <p:nvPr>
            <p:ph idx="1" type="body"/>
          </p:nvPr>
        </p:nvSpPr>
        <p:spPr>
          <a:xfrm>
            <a:off x="1208625" y="1307850"/>
            <a:ext cx="7038900" cy="21819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GB" sz="1400"/>
              <a:t>High rate of collisions makes it impossible to record all the data produced at LHC.</a:t>
            </a:r>
            <a:endParaRPr sz="1400"/>
          </a:p>
          <a:p>
            <a:pPr indent="0" lvl="0" marL="0" rtl="0" algn="just">
              <a:spcBef>
                <a:spcPts val="1200"/>
              </a:spcBef>
              <a:spcAft>
                <a:spcPts val="0"/>
              </a:spcAft>
              <a:buNone/>
            </a:pPr>
            <a:r>
              <a:rPr lang="en-GB" sz="1400"/>
              <a:t>ATLAS trigger system was designed specifically to solve this problem. It is a very fast online prioritizing and filtering system which in a few nanoseconds selects and flags very small portion of collision events to be stored for further analysis.</a:t>
            </a:r>
            <a:endParaRPr sz="1400"/>
          </a:p>
          <a:p>
            <a:pPr indent="0" lvl="0" marL="0" rtl="0" algn="just">
              <a:spcBef>
                <a:spcPts val="1200"/>
              </a:spcBef>
              <a:spcAft>
                <a:spcPts val="1200"/>
              </a:spcAft>
              <a:buNone/>
            </a:pPr>
            <a:r>
              <a:rPr lang="en-GB" sz="1400"/>
              <a:t>Tau-Tau trigger system is a part of the global trigger system and is responsible for detection of Higg’s decay to two Tau particles. </a:t>
            </a:r>
            <a:endParaRPr sz="1400"/>
          </a:p>
        </p:txBody>
      </p:sp>
      <p:pic>
        <p:nvPicPr>
          <p:cNvPr id="218" name="Google Shape;218;p20"/>
          <p:cNvPicPr preferRelativeResize="0"/>
          <p:nvPr/>
        </p:nvPicPr>
        <p:blipFill>
          <a:blip r:embed="rId3">
            <a:alphaModFix/>
          </a:blip>
          <a:stretch>
            <a:fillRect/>
          </a:stretch>
        </p:blipFill>
        <p:spPr>
          <a:xfrm>
            <a:off x="3536025" y="3489750"/>
            <a:ext cx="2071958" cy="91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Project Objective</a:t>
            </a:r>
            <a:endParaRPr/>
          </a:p>
        </p:txBody>
      </p:sp>
      <p:sp>
        <p:nvSpPr>
          <p:cNvPr id="224" name="Google Shape;224;p21"/>
          <p:cNvSpPr txBox="1"/>
          <p:nvPr>
            <p:ph idx="1" type="body"/>
          </p:nvPr>
        </p:nvSpPr>
        <p:spPr>
          <a:xfrm>
            <a:off x="1208625" y="1307850"/>
            <a:ext cx="7038900" cy="28266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GB" sz="1400"/>
              <a:t>Proposing a new method of predicting the tau-tau decay event vs. jet event using deep learning techniques on a raw calorimeter data. </a:t>
            </a:r>
            <a:endParaRPr sz="1400"/>
          </a:p>
          <a:p>
            <a:pPr indent="0" lvl="0" marL="0" rtl="0" algn="just">
              <a:spcBef>
                <a:spcPts val="1200"/>
              </a:spcBef>
              <a:spcAft>
                <a:spcPts val="0"/>
              </a:spcAft>
              <a:buNone/>
            </a:pPr>
            <a:r>
              <a:rPr lang="en-GB" sz="1400"/>
              <a:t>Predicting correctly the event would allow us to implement on-line algorithms in the trigger level and save only events that pass a trigger and delete all others.</a:t>
            </a:r>
            <a:endParaRPr sz="1400"/>
          </a:p>
          <a:p>
            <a:pPr indent="0" lvl="0" marL="0" rtl="0" algn="just">
              <a:spcBef>
                <a:spcPts val="1200"/>
              </a:spcBef>
              <a:spcAft>
                <a:spcPts val="0"/>
              </a:spcAft>
              <a:buNone/>
            </a:pPr>
            <a:r>
              <a:rPr lang="en-GB" sz="1400"/>
              <a:t>Next stage of ATLAS project will have higher collision rates, so efficient trigger mechanism is one of the main focuses in the current research.</a:t>
            </a:r>
            <a:endParaRPr sz="1400"/>
          </a:p>
          <a:p>
            <a:pPr indent="0" lvl="0" marL="0" rtl="0" algn="just">
              <a:spcBef>
                <a:spcPts val="1200"/>
              </a:spcBef>
              <a:spcAft>
                <a:spcPts val="1200"/>
              </a:spcAft>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Data</a:t>
            </a:r>
            <a:endParaRPr/>
          </a:p>
        </p:txBody>
      </p:sp>
      <p:sp>
        <p:nvSpPr>
          <p:cNvPr id="230" name="Google Shape;230;p22"/>
          <p:cNvSpPr txBox="1"/>
          <p:nvPr>
            <p:ph idx="1" type="body"/>
          </p:nvPr>
        </p:nvSpPr>
        <p:spPr>
          <a:xfrm>
            <a:off x="1208625" y="1307850"/>
            <a:ext cx="7038900" cy="16929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GB" sz="1400"/>
              <a:t>Simulation data of the tau and the jet (background) when passing the planned ATLAS detector. </a:t>
            </a:r>
            <a:endParaRPr sz="1400"/>
          </a:p>
          <a:p>
            <a:pPr indent="0" lvl="0" marL="0" rtl="0" algn="just">
              <a:spcBef>
                <a:spcPts val="1200"/>
              </a:spcBef>
              <a:spcAft>
                <a:spcPts val="1200"/>
              </a:spcAft>
              <a:buNone/>
            </a:pPr>
            <a:r>
              <a:rPr lang="en-GB" sz="1400"/>
              <a:t>The data includes raw sensors’ cell energy readings from multiple layered detectors. This data creates a structure similar to multi-spectral images with 5 channels.</a:t>
            </a:r>
            <a:endParaRPr sz="1400"/>
          </a:p>
        </p:txBody>
      </p:sp>
      <p:pic>
        <p:nvPicPr>
          <p:cNvPr id="231" name="Google Shape;231;p22"/>
          <p:cNvPicPr preferRelativeResize="0"/>
          <p:nvPr/>
        </p:nvPicPr>
        <p:blipFill>
          <a:blip r:embed="rId3">
            <a:alphaModFix amt="77000"/>
          </a:blip>
          <a:stretch>
            <a:fillRect/>
          </a:stretch>
        </p:blipFill>
        <p:spPr>
          <a:xfrm>
            <a:off x="1297501" y="2964000"/>
            <a:ext cx="2998750" cy="1971600"/>
          </a:xfrm>
          <a:prstGeom prst="rect">
            <a:avLst/>
          </a:prstGeom>
          <a:noFill/>
          <a:ln>
            <a:noFill/>
          </a:ln>
        </p:spPr>
      </p:pic>
      <p:pic>
        <p:nvPicPr>
          <p:cNvPr id="232" name="Google Shape;232;p22"/>
          <p:cNvPicPr preferRelativeResize="0"/>
          <p:nvPr/>
        </p:nvPicPr>
        <p:blipFill>
          <a:blip r:embed="rId4">
            <a:alphaModFix/>
          </a:blip>
          <a:stretch>
            <a:fillRect/>
          </a:stretch>
        </p:blipFill>
        <p:spPr>
          <a:xfrm>
            <a:off x="4733400" y="2964000"/>
            <a:ext cx="3724555" cy="1971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Pre-Processing</a:t>
            </a:r>
            <a:endParaRPr/>
          </a:p>
        </p:txBody>
      </p:sp>
      <p:sp>
        <p:nvSpPr>
          <p:cNvPr id="238" name="Google Shape;238;p23"/>
          <p:cNvSpPr txBox="1"/>
          <p:nvPr>
            <p:ph idx="1" type="body"/>
          </p:nvPr>
        </p:nvSpPr>
        <p:spPr>
          <a:xfrm>
            <a:off x="1208625" y="1307850"/>
            <a:ext cx="7038900" cy="1692900"/>
          </a:xfrm>
          <a:prstGeom prst="rect">
            <a:avLst/>
          </a:prstGeom>
        </p:spPr>
        <p:txBody>
          <a:bodyPr anchorCtr="0" anchor="t" bIns="91425" lIns="91425" spcFirstLastPara="1" rIns="91425" wrap="square" tIns="91425">
            <a:normAutofit/>
          </a:bodyPr>
          <a:lstStyle/>
          <a:p>
            <a:pPr indent="0" lvl="0" marL="0" rtl="0" algn="just">
              <a:spcBef>
                <a:spcPts val="1200"/>
              </a:spcBef>
              <a:spcAft>
                <a:spcPts val="0"/>
              </a:spcAft>
              <a:buNone/>
            </a:pPr>
            <a:r>
              <a:rPr lang="en-GB" sz="1400"/>
              <a:t>In addition to the raw sensors’ data the samples contain a total momentum measured in the event - Pt. </a:t>
            </a:r>
            <a:endParaRPr sz="1400"/>
          </a:p>
          <a:p>
            <a:pPr indent="0" lvl="0" marL="0" rtl="0" algn="just">
              <a:lnSpc>
                <a:spcPct val="100000"/>
              </a:lnSpc>
              <a:spcBef>
                <a:spcPts val="1200"/>
              </a:spcBef>
              <a:spcAft>
                <a:spcPts val="0"/>
              </a:spcAft>
              <a:buNone/>
            </a:pPr>
            <a:r>
              <a:rPr lang="en-GB" sz="1400"/>
              <a:t>According to additional research and physical knowledge, we filtered the data using the following condition: </a:t>
            </a:r>
            <a:endParaRPr sz="1400"/>
          </a:p>
          <a:p>
            <a:pPr indent="457200" lvl="0" marL="2286000" rtl="0" algn="just">
              <a:spcBef>
                <a:spcPts val="1000"/>
              </a:spcBef>
              <a:spcAft>
                <a:spcPts val="1000"/>
              </a:spcAft>
              <a:buNone/>
            </a:pPr>
            <a:r>
              <a:rPr lang="en-GB" sz="1400"/>
              <a:t>  10&lt;truth pt&lt;70</a:t>
            </a:r>
            <a:endParaRPr sz="1400"/>
          </a:p>
        </p:txBody>
      </p:sp>
      <p:pic>
        <p:nvPicPr>
          <p:cNvPr id="239" name="Google Shape;239;p23"/>
          <p:cNvPicPr preferRelativeResize="0"/>
          <p:nvPr/>
        </p:nvPicPr>
        <p:blipFill>
          <a:blip r:embed="rId3">
            <a:alphaModFix/>
          </a:blip>
          <a:stretch>
            <a:fillRect/>
          </a:stretch>
        </p:blipFill>
        <p:spPr>
          <a:xfrm>
            <a:off x="4956488" y="2899975"/>
            <a:ext cx="3291026" cy="2046600"/>
          </a:xfrm>
          <a:prstGeom prst="rect">
            <a:avLst/>
          </a:prstGeom>
          <a:noFill/>
          <a:ln>
            <a:noFill/>
          </a:ln>
        </p:spPr>
      </p:pic>
      <p:pic>
        <p:nvPicPr>
          <p:cNvPr id="240" name="Google Shape;240;p23"/>
          <p:cNvPicPr preferRelativeResize="0"/>
          <p:nvPr/>
        </p:nvPicPr>
        <p:blipFill>
          <a:blip r:embed="rId4">
            <a:alphaModFix/>
          </a:blip>
          <a:stretch>
            <a:fillRect/>
          </a:stretch>
        </p:blipFill>
        <p:spPr>
          <a:xfrm>
            <a:off x="1297504" y="2899975"/>
            <a:ext cx="3121071" cy="2046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4"/>
          <p:cNvSpPr txBox="1"/>
          <p:nvPr/>
        </p:nvSpPr>
        <p:spPr>
          <a:xfrm>
            <a:off x="1332175" y="4518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FC vs. LeNet</a:t>
            </a:r>
            <a:endParaRPr/>
          </a:p>
        </p:txBody>
      </p:sp>
      <p:sp>
        <p:nvSpPr>
          <p:cNvPr id="246" name="Google Shape;246;p24"/>
          <p:cNvSpPr txBox="1"/>
          <p:nvPr>
            <p:ph idx="1" type="body"/>
          </p:nvPr>
        </p:nvSpPr>
        <p:spPr>
          <a:xfrm>
            <a:off x="1208625" y="1307850"/>
            <a:ext cx="7038900" cy="1080300"/>
          </a:xfrm>
          <a:prstGeom prst="rect">
            <a:avLst/>
          </a:prstGeom>
        </p:spPr>
        <p:txBody>
          <a:bodyPr anchorCtr="0" anchor="t" bIns="91425" lIns="91425" spcFirstLastPara="1" rIns="91425" wrap="square" tIns="91425">
            <a:normAutofit/>
          </a:bodyPr>
          <a:lstStyle/>
          <a:p>
            <a:pPr indent="0" lvl="0" marL="0" rtl="0" algn="just">
              <a:spcBef>
                <a:spcPts val="1200"/>
              </a:spcBef>
              <a:spcAft>
                <a:spcPts val="1200"/>
              </a:spcAft>
              <a:buNone/>
            </a:pPr>
            <a:r>
              <a:rPr lang="en-GB" sz="1400"/>
              <a:t>We have tested the dual approach to the input data: using fully connected net on the flattened vector of the energy cells deposits and using modified LeNet </a:t>
            </a:r>
            <a:r>
              <a:rPr lang="en-GB" sz="1400"/>
              <a:t>architecture</a:t>
            </a:r>
            <a:r>
              <a:rPr lang="en-GB" sz="1400"/>
              <a:t> on the partly upsampled 3x12x5 “image like” data:</a:t>
            </a:r>
            <a:endParaRPr sz="1400"/>
          </a:p>
        </p:txBody>
      </p:sp>
      <p:pic>
        <p:nvPicPr>
          <p:cNvPr id="247" name="Google Shape;247;p24"/>
          <p:cNvPicPr preferRelativeResize="0"/>
          <p:nvPr/>
        </p:nvPicPr>
        <p:blipFill>
          <a:blip r:embed="rId3">
            <a:alphaModFix/>
          </a:blip>
          <a:stretch>
            <a:fillRect/>
          </a:stretch>
        </p:blipFill>
        <p:spPr>
          <a:xfrm>
            <a:off x="1332175" y="2255825"/>
            <a:ext cx="2637140" cy="2450550"/>
          </a:xfrm>
          <a:prstGeom prst="rect">
            <a:avLst/>
          </a:prstGeom>
          <a:noFill/>
          <a:ln>
            <a:noFill/>
          </a:ln>
        </p:spPr>
      </p:pic>
      <p:pic>
        <p:nvPicPr>
          <p:cNvPr id="248" name="Google Shape;248;p24"/>
          <p:cNvPicPr preferRelativeResize="0"/>
          <p:nvPr/>
        </p:nvPicPr>
        <p:blipFill>
          <a:blip r:embed="rId4">
            <a:alphaModFix/>
          </a:blip>
          <a:stretch>
            <a:fillRect/>
          </a:stretch>
        </p:blipFill>
        <p:spPr>
          <a:xfrm>
            <a:off x="4474475" y="2255825"/>
            <a:ext cx="3980650" cy="1431950"/>
          </a:xfrm>
          <a:prstGeom prst="rect">
            <a:avLst/>
          </a:prstGeom>
          <a:noFill/>
          <a:ln>
            <a:noFill/>
          </a:ln>
        </p:spPr>
      </p:pic>
      <p:sp>
        <p:nvSpPr>
          <p:cNvPr id="249" name="Google Shape;249;p24"/>
          <p:cNvSpPr txBox="1"/>
          <p:nvPr>
            <p:ph idx="1" type="body"/>
          </p:nvPr>
        </p:nvSpPr>
        <p:spPr>
          <a:xfrm>
            <a:off x="4474475" y="3802375"/>
            <a:ext cx="3980700" cy="1080300"/>
          </a:xfrm>
          <a:prstGeom prst="rect">
            <a:avLst/>
          </a:prstGeom>
        </p:spPr>
        <p:txBody>
          <a:bodyPr anchorCtr="0" anchor="t" bIns="91425" lIns="91425" spcFirstLastPara="1" rIns="91425" wrap="square" tIns="91425">
            <a:normAutofit fontScale="85000" lnSpcReduction="20000"/>
          </a:bodyPr>
          <a:lstStyle/>
          <a:p>
            <a:pPr indent="0" lvl="0" marL="0" rtl="0" algn="just">
              <a:lnSpc>
                <a:spcPct val="100000"/>
              </a:lnSpc>
              <a:spcBef>
                <a:spcPts val="1200"/>
              </a:spcBef>
              <a:spcAft>
                <a:spcPts val="0"/>
              </a:spcAft>
              <a:buNone/>
            </a:pPr>
            <a:r>
              <a:rPr lang="en-GB" sz="1400"/>
              <a:t>Optimizing Hyperparameters:</a:t>
            </a:r>
            <a:endParaRPr sz="1400"/>
          </a:p>
          <a:p>
            <a:pPr indent="-304165" lvl="0" marL="457200" rtl="0" algn="just">
              <a:lnSpc>
                <a:spcPct val="100000"/>
              </a:lnSpc>
              <a:spcBef>
                <a:spcPts val="1200"/>
              </a:spcBef>
              <a:spcAft>
                <a:spcPts val="0"/>
              </a:spcAft>
              <a:buSzPct val="100000"/>
              <a:buChar char="●"/>
            </a:pPr>
            <a:r>
              <a:rPr lang="en-GB" sz="1400"/>
              <a:t>Number of Epochs</a:t>
            </a:r>
            <a:endParaRPr sz="1400"/>
          </a:p>
          <a:p>
            <a:pPr indent="-304165" lvl="0" marL="457200" rtl="0" algn="just">
              <a:lnSpc>
                <a:spcPct val="100000"/>
              </a:lnSpc>
              <a:spcBef>
                <a:spcPts val="0"/>
              </a:spcBef>
              <a:spcAft>
                <a:spcPts val="0"/>
              </a:spcAft>
              <a:buSzPct val="100000"/>
              <a:buChar char="●"/>
            </a:pPr>
            <a:r>
              <a:rPr lang="en-GB" sz="1400"/>
              <a:t>Batch Size</a:t>
            </a:r>
            <a:endParaRPr sz="1400"/>
          </a:p>
          <a:p>
            <a:pPr indent="-304165" lvl="0" marL="457200" rtl="0" algn="just">
              <a:lnSpc>
                <a:spcPct val="100000"/>
              </a:lnSpc>
              <a:spcBef>
                <a:spcPts val="0"/>
              </a:spcBef>
              <a:spcAft>
                <a:spcPts val="0"/>
              </a:spcAft>
              <a:buSzPct val="100000"/>
              <a:buChar char="●"/>
            </a:pPr>
            <a:r>
              <a:rPr lang="en-GB" sz="1400"/>
              <a:t>Learning rate and optimizers</a:t>
            </a:r>
            <a:endParaRPr sz="1400"/>
          </a:p>
          <a:p>
            <a:pPr indent="-304165" lvl="0" marL="457200" rtl="0" algn="just">
              <a:lnSpc>
                <a:spcPct val="100000"/>
              </a:lnSpc>
              <a:spcBef>
                <a:spcPts val="0"/>
              </a:spcBef>
              <a:spcAft>
                <a:spcPts val="0"/>
              </a:spcAft>
              <a:buSzPct val="100000"/>
              <a:buChar char="●"/>
            </a:pPr>
            <a:r>
              <a:rPr lang="en-GB" sz="1400"/>
              <a:t>Dropout</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5"/>
          <p:cNvSpPr txBox="1"/>
          <p:nvPr/>
        </p:nvSpPr>
        <p:spPr>
          <a:xfrm>
            <a:off x="1031000" y="1482800"/>
            <a:ext cx="6651000" cy="648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GB">
                <a:solidFill>
                  <a:srgbClr val="FFFFFF"/>
                </a:solidFill>
                <a:latin typeface="Lato"/>
                <a:ea typeface="Lato"/>
                <a:cs typeface="Lato"/>
                <a:sym typeface="Lato"/>
              </a:rPr>
              <a:t>More sophisticated approach using ResNet50 architecture by restoring flatten data back to multi-spectral images shape 3x12x5:</a:t>
            </a:r>
            <a:endParaRPr>
              <a:solidFill>
                <a:srgbClr val="FFFFFF"/>
              </a:solidFill>
              <a:latin typeface="Lato"/>
              <a:ea typeface="Lato"/>
              <a:cs typeface="Lato"/>
              <a:sym typeface="Lato"/>
            </a:endParaRPr>
          </a:p>
        </p:txBody>
      </p:sp>
      <p:sp>
        <p:nvSpPr>
          <p:cNvPr id="255" name="Google Shape;255;p25"/>
          <p:cNvSpPr txBox="1"/>
          <p:nvPr/>
        </p:nvSpPr>
        <p:spPr>
          <a:xfrm>
            <a:off x="1332175" y="4518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ResNet</a:t>
            </a:r>
            <a:endParaRPr/>
          </a:p>
        </p:txBody>
      </p:sp>
      <p:sp>
        <p:nvSpPr>
          <p:cNvPr id="256" name="Google Shape;256;p25"/>
          <p:cNvSpPr txBox="1"/>
          <p:nvPr/>
        </p:nvSpPr>
        <p:spPr>
          <a:xfrm>
            <a:off x="0" y="4743300"/>
            <a:ext cx="66510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GB">
                <a:solidFill>
                  <a:srgbClr val="FFFFFF"/>
                </a:solidFill>
                <a:latin typeface="Lato"/>
                <a:ea typeface="Lato"/>
                <a:cs typeface="Lato"/>
                <a:sym typeface="Lato"/>
              </a:rPr>
              <a:t>ID BLOCK stands for “Identity block”</a:t>
            </a:r>
            <a:endParaRPr>
              <a:solidFill>
                <a:srgbClr val="FFFFFF"/>
              </a:solidFill>
              <a:latin typeface="Lato"/>
              <a:ea typeface="Lato"/>
              <a:cs typeface="Lato"/>
              <a:sym typeface="Lato"/>
            </a:endParaRPr>
          </a:p>
        </p:txBody>
      </p:sp>
      <p:pic>
        <p:nvPicPr>
          <p:cNvPr id="257" name="Google Shape;257;p25"/>
          <p:cNvPicPr preferRelativeResize="0"/>
          <p:nvPr/>
        </p:nvPicPr>
        <p:blipFill>
          <a:blip r:embed="rId3">
            <a:alphaModFix/>
          </a:blip>
          <a:stretch>
            <a:fillRect/>
          </a:stretch>
        </p:blipFill>
        <p:spPr>
          <a:xfrm>
            <a:off x="1068163" y="2310750"/>
            <a:ext cx="7007676" cy="1425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